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255" r:id="rId1"/>
  </p:sldMasterIdLst>
  <p:notesMasterIdLst>
    <p:notesMasterId r:id="rId10"/>
  </p:notesMasterIdLst>
  <p:handoutMasterIdLst>
    <p:handoutMasterId r:id="rId11"/>
  </p:handoutMasterIdLst>
  <p:sldIdLst>
    <p:sldId id="921" r:id="rId2"/>
    <p:sldId id="966" r:id="rId3"/>
    <p:sldId id="967" r:id="rId4"/>
    <p:sldId id="972" r:id="rId5"/>
    <p:sldId id="968" r:id="rId6"/>
    <p:sldId id="902" r:id="rId7"/>
    <p:sldId id="973" r:id="rId8"/>
    <p:sldId id="932" r:id="rId9"/>
  </p:sldIdLst>
  <p:sldSz cx="9144000" cy="5143500" type="screen16x9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508000" indent="-1476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1020763" indent="-3000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531938" indent="-4524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2044700" indent="-6048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3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52BC3"/>
    <a:srgbClr val="5AD3E0"/>
    <a:srgbClr val="3399FF"/>
    <a:srgbClr val="3308EA"/>
    <a:srgbClr val="000099"/>
    <a:srgbClr val="000000"/>
    <a:srgbClr val="3366CC"/>
    <a:srgbClr val="E8E8E8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8400" autoAdjust="0"/>
  </p:normalViewPr>
  <p:slideViewPr>
    <p:cSldViewPr>
      <p:cViewPr varScale="1">
        <p:scale>
          <a:sx n="131" d="100"/>
          <a:sy n="131" d="100"/>
        </p:scale>
        <p:origin x="132" y="498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2141"/>
        <p:guide pos="3113"/>
        <p:guide orient="horz" pos="3127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679956315836255"/>
          <c:y val="2.9795888969022275E-2"/>
          <c:w val="0.54997119008267548"/>
          <c:h val="0.841982952929900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Выявлено 1052 нарушения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AC-492A-9582-ACD851B7C2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rgbClr val="0070C0"/>
            </a:solidFill>
            <a:ln w="381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2.5235907161007941E-2"/>
                  <c:y val="-2.1430576664311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1052 нарушения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AC-492A-9582-ACD851B7C2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Проведенные проверки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EAC-492A-9582-ACD851B7C25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1052 нарушения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AC-492A-9582-ACD851B7C25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Исключенные проверки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8887593056546254E-2"/>
                  <c:y val="1.5367711832411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1052 нарушения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Общее количество проведённых проверок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1052 нарушения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851216"/>
        <c:axId val="130851600"/>
        <c:axId val="130851984"/>
      </c:bar3DChart>
      <c:catAx>
        <c:axId val="13085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851600"/>
        <c:crosses val="autoZero"/>
        <c:auto val="1"/>
        <c:lblAlgn val="ctr"/>
        <c:lblOffset val="100"/>
        <c:noMultiLvlLbl val="0"/>
      </c:catAx>
      <c:valAx>
        <c:axId val="130851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851216"/>
        <c:crosses val="autoZero"/>
        <c:crossBetween val="between"/>
      </c:valAx>
      <c:serAx>
        <c:axId val="130851984"/>
        <c:scaling>
          <c:orientation val="minMax"/>
        </c:scaling>
        <c:delete val="1"/>
        <c:axPos val="b"/>
        <c:majorTickMark val="out"/>
        <c:minorTickMark val="none"/>
        <c:tickLblPos val="nextTo"/>
        <c:crossAx val="130851600"/>
        <c:crosses val="autoZero"/>
      </c:ser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0549638524111757"/>
          <c:y val="0.35739743606642577"/>
          <c:w val="0.29450360404750031"/>
          <c:h val="0.55903040628841927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894384284099148E-2"/>
          <c:y val="0"/>
          <c:w val="0.76282673384874444"/>
          <c:h val="0.92883344345754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Центральное управление</c:v>
                </c:pt>
              </c:strCache>
            </c:strRef>
          </c:tx>
          <c:spPr>
            <a:solidFill>
              <a:srgbClr val="3308EA"/>
            </a:solidFill>
            <a:ln>
              <a:solidFill>
                <a:schemeClr val="dk1"/>
              </a:solidFill>
            </a:ln>
          </c:spPr>
          <c:explosion val="25"/>
          <c:dPt>
            <c:idx val="0"/>
            <c:bubble3D val="0"/>
            <c:explosion val="0"/>
            <c:spPr>
              <a:solidFill>
                <a:srgbClr val="3399FF"/>
              </a:solidFill>
              <a:ln>
                <a:solidFill>
                  <a:schemeClr val="dk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22-4F33-8B48-E1B81A7B14B9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922-4F33-8B48-E1B81A7B14B9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22-4F33-8B48-E1B81A7B14B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22-4F33-8B48-E1B81A7B14B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получен акт готовности</c:v>
                </c:pt>
                <c:pt idx="1">
                  <c:v>не получен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33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922-4F33-8B48-E1B81A7B1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706441114385987"/>
          <c:y val="0.19493886644174035"/>
          <c:w val="0.26526981751482953"/>
          <c:h val="0.20168811652506446"/>
        </c:manualLayout>
      </c:layout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Готовность  муниципальных образований в %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Готовность  муниципальных образований в %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853320"/>
        <c:axId val="131853704"/>
      </c:barChart>
      <c:catAx>
        <c:axId val="131853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853704"/>
        <c:crosses val="autoZero"/>
        <c:auto val="1"/>
        <c:lblAlgn val="ctr"/>
        <c:lblOffset val="100"/>
        <c:noMultiLvlLbl val="0"/>
      </c:catAx>
      <c:valAx>
        <c:axId val="131853704"/>
        <c:scaling>
          <c:orientation val="minMax"/>
          <c:max val="10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853320"/>
        <c:crosses val="autoZero"/>
        <c:crossBetween val="between"/>
        <c:majorUnit val="5"/>
        <c:min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  <c:spPr>
        <a:noFill/>
        <a:ln w="25367">
          <a:noFill/>
        </a:ln>
      </c:spPr>
    </c:sideWall>
    <c:backWall>
      <c:thickness val="0"/>
      <c:spPr>
        <a:noFill/>
        <a:ln w="25367">
          <a:noFill/>
        </a:ln>
      </c:spPr>
    </c:backWall>
    <c:plotArea>
      <c:layout>
        <c:manualLayout>
          <c:layoutTarget val="inner"/>
          <c:xMode val="edge"/>
          <c:yMode val="edge"/>
          <c:x val="4.5064360418342719E-2"/>
          <c:y val="1.9602926560516997E-2"/>
          <c:w val="0.95810061508317246"/>
          <c:h val="0.755076778245654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9C-4F7F-9EA3-F29D1491A9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spPr>
            <a:solidFill>
              <a:srgbClr val="000099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69C-4F7F-9EA3-F29D1491A9A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 тяжелым исходом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69C-4F7F-9EA3-F29D1491A9A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Групповы несчастные случаи</c:v>
                </c:pt>
              </c:strCache>
            </c:strRef>
          </c:tx>
          <c:spPr>
            <a:solidFill>
              <a:srgbClr val="000099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69C-4F7F-9EA3-F29D1491A9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20798768"/>
        <c:axId val="120798376"/>
        <c:axId val="0"/>
      </c:bar3DChart>
      <c:catAx>
        <c:axId val="12079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1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0798376"/>
        <c:crosses val="autoZero"/>
        <c:auto val="1"/>
        <c:lblAlgn val="ctr"/>
        <c:lblOffset val="100"/>
        <c:noMultiLvlLbl val="0"/>
      </c:catAx>
      <c:valAx>
        <c:axId val="120798376"/>
        <c:scaling>
          <c:orientation val="minMax"/>
        </c:scaling>
        <c:delete val="0"/>
        <c:axPos val="l"/>
        <c:majorGridlines>
          <c:spPr>
            <a:ln w="951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07987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9632817727329153"/>
          <c:w val="0.50910639852889827"/>
          <c:h val="0.197328003192889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 rtl="0">
            <a:defRPr sz="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  <c:spPr>
        <a:ln>
          <a:solidFill>
            <a:srgbClr val="000000"/>
          </a:solidFill>
        </a:ln>
      </c:spPr>
    </c:sideWall>
    <c:backWall>
      <c:thickness val="0"/>
      <c:spPr>
        <a:ln>
          <a:solidFill>
            <a:srgbClr val="000000"/>
          </a:solidFill>
        </a:ln>
      </c:spPr>
    </c:backWall>
    <c:plotArea>
      <c:layout>
        <c:manualLayout>
          <c:layoutTarget val="inner"/>
          <c:xMode val="edge"/>
          <c:yMode val="edge"/>
          <c:x val="9.7667207900373088E-2"/>
          <c:y val="0.20890408648876851"/>
          <c:w val="0.90233279209962691"/>
          <c:h val="0.6524629594874540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20212</c:v>
                </c:pt>
              </c:strCache>
            </c:strRef>
          </c:tx>
          <c:spPr>
            <a:solidFill>
              <a:srgbClr val="4F81BD"/>
            </a:solidFill>
            <a:ln w="9491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6F-4048-9A23-70DA42D167C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3399FF"/>
            </a:solidFill>
            <a:ln w="949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8159122790874155E-2"/>
                  <c:y val="9.55256271242178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46F-4048-9A23-70DA42D167C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9005">
                <a:noFill/>
              </a:ln>
              <a:effectLst/>
            </c:spPr>
            <c:txPr>
              <a:bodyPr rot="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6F-4048-9A23-70DA42D167C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9BBB59"/>
            </a:solidFill>
            <a:ln w="949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4837232186619231E-2"/>
                  <c:y val="0.1154923060523853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6A3BFC67-A7CC-491F-BBA9-ADE5C3F7B4E0}" type="SERIESNAME">
                      <a:rPr lang="en-US"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РЯДА]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46F-4048-9A23-70DA42D167C3}"/>
                </c:ext>
                <c:ext xmlns:c15="http://schemas.microsoft.com/office/drawing/2012/chart" uri="{CE6537A1-D6FC-4f65-9D91-7224C49458BB}">
                  <c15:layout>
                    <c:manualLayout>
                      <c:w val="0.15267460644450753"/>
                      <c:h val="7.7137222730699354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46F-4048-9A23-70DA42D167C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20242</c:v>
                </c:pt>
              </c:strCache>
            </c:strRef>
          </c:tx>
          <c:spPr>
            <a:solidFill>
              <a:srgbClr val="8064A2"/>
            </a:solidFill>
            <a:ln w="949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5.0827500859143638E-3"/>
                  <c:y val="0.112851205332927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46F-4048-9A23-70DA42D167C3}"/>
                </c:ext>
                <c:ext xmlns:c15="http://schemas.microsoft.com/office/drawing/2012/chart" uri="{CE6537A1-D6FC-4f65-9D91-7224C49458BB}">
                  <c15:layout>
                    <c:manualLayout>
                      <c:w val="0.1430967104657779"/>
                      <c:h val="6.572801384167492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46F-4048-9A23-70DA42D167C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2025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5511908763640666E-2"/>
                  <c:y val="0.1097287050782674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46F-4048-9A23-70DA42D167C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46F-4048-9A23-70DA42D16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shape val="box"/>
        <c:axId val="120796808"/>
        <c:axId val="120797200"/>
        <c:axId val="0"/>
      </c:bar3DChart>
      <c:catAx>
        <c:axId val="1207968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0797200"/>
        <c:crosses val="autoZero"/>
        <c:auto val="1"/>
        <c:lblAlgn val="ctr"/>
        <c:lblOffset val="100"/>
        <c:noMultiLvlLbl val="0"/>
      </c:catAx>
      <c:valAx>
        <c:axId val="120797200"/>
        <c:scaling>
          <c:orientation val="minMax"/>
        </c:scaling>
        <c:delete val="0"/>
        <c:axPos val="l"/>
        <c:majorGridlines>
          <c:spPr>
            <a:ln w="708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cross"/>
        <c:minorTickMark val="none"/>
        <c:tickLblPos val="nextTo"/>
        <c:spPr>
          <a:ln w="474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0796808"/>
        <c:crosses val="autoZero"/>
        <c:crossBetween val="between"/>
        <c:majorUnit val="1"/>
        <c:minorUnit val="1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862171916010496"/>
          <c:y val="3.4375000000000003E-2"/>
          <c:w val="0.6315241141732284"/>
          <c:h val="0.793216535433070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Подано заявлений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2134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Сдано </a:t>
                    </a:r>
                    <a:fld id="{9F5A4FD5-65BB-4C29-8680-D753E63B5D96}" type="VALUE">
                      <a:rPr lang="en-US" baseline="0"/>
                      <a:pPr/>
                      <a:t>[ЗНАЧЕНИЕ]</a:t>
                    </a:fld>
                    <a:endParaRPr lang="ru-RU" baseline="0" dirty="0" smtClean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Результат проверки знаний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2134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Явка на проверку знаний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C0AAA98F-FBA4-4371-B724-5C1A2EF69018}" type="VALUE">
                      <a:rPr lang="en-US" baseline="0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Не сдано </a:t>
                    </a:r>
                    <a:fld id="{10891B4E-F150-4EF3-A63D-41CC5B28A31A}" type="VALUE">
                      <a:rPr lang="en-US" baseline="0"/>
                      <a:pPr/>
                      <a:t>[ЗНАЧЕНИЕ]</a:t>
                    </a:fld>
                    <a:endParaRPr lang="ru-RU" baseline="0" dirty="0" smtClean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Результат проверки знаний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792888"/>
        <c:axId val="120794456"/>
      </c:barChart>
      <c:valAx>
        <c:axId val="120794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792888"/>
        <c:crosses val="autoZero"/>
        <c:crossBetween val="between"/>
      </c:valAx>
      <c:catAx>
        <c:axId val="120792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7944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0.36893</cdr:x>
      <cdr:y>0.0339</cdr:y>
    </cdr:from>
    <cdr:to>
      <cdr:x>0.49574</cdr:x>
      <cdr:y>0.12901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67712" y="144023"/>
          <a:ext cx="1020073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0.50098</cdr:x>
      <cdr:y>0.59322</cdr:y>
    </cdr:from>
    <cdr:to>
      <cdr:x>0.62779</cdr:x>
      <cdr:y>0.6842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029913" y="2520280"/>
          <a:ext cx="1020073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0.53504</cdr:x>
      <cdr:y>0.0241</cdr:y>
    </cdr:from>
    <cdr:to>
      <cdr:x>0.58869</cdr:x>
      <cdr:y>0.07638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08752" y="99591"/>
          <a:ext cx="43204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0.75342</cdr:x>
      <cdr:y>0.52632</cdr:y>
    </cdr:from>
    <cdr:to>
      <cdr:x>0.8716</cdr:x>
      <cdr:y>0.59649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C2027F83-0CA3-47E5-86EC-3C53F66280D2}"/>
            </a:ext>
          </a:extLst>
        </cdr:cNvPr>
        <cdr:cNvSpPr txBox="1"/>
      </cdr:nvSpPr>
      <cdr:spPr>
        <a:xfrm xmlns:a="http://schemas.openxmlformats.org/drawingml/2006/main">
          <a:off x="3672409" y="216024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85%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0.10341</cdr:x>
      <cdr:y>0.17544</cdr:y>
    </cdr:from>
    <cdr:to>
      <cdr:x>0.22159</cdr:x>
      <cdr:y>0.24561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7DEE06BE-5845-4BAC-9699-2AFB19071F39}"/>
            </a:ext>
          </a:extLst>
        </cdr:cNvPr>
        <cdr:cNvSpPr txBox="1"/>
      </cdr:nvSpPr>
      <cdr:spPr>
        <a:xfrm xmlns:a="http://schemas.openxmlformats.org/drawingml/2006/main">
          <a:off x="504057" y="72008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15%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0.51206</cdr:x>
      <cdr:y>0.02546</cdr:y>
    </cdr:from>
    <cdr:to>
      <cdr:x>1</cdr:x>
      <cdr:y>0.27672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C68047AB-A38D-42A2-B670-FA45D7B4AFB4}"/>
            </a:ext>
          </a:extLst>
        </cdr:cNvPr>
        <cdr:cNvSpPr txBox="1"/>
      </cdr:nvSpPr>
      <cdr:spPr>
        <a:xfrm xmlns:a="http://schemas.openxmlformats.org/drawingml/2006/main">
          <a:off x="2051448" y="109157"/>
          <a:ext cx="1954801" cy="107721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1pPr>
          <a:lvl2pPr marL="508000" indent="-147638"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2pPr>
          <a:lvl3pPr marL="1020763" indent="-300038"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3pPr>
          <a:lvl4pPr marL="1531938" indent="-452438"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4pPr>
          <a:lvl5pPr marL="2044700" indent="-604838"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9pPr>
        </a:lstStyle>
        <a:p xmlns:a="http://schemas.openxmlformats.org/drawingml/2006/main">
          <a:pPr algn="ctr"/>
          <a:r>
            <a:rPr lang="ru-RU" sz="1600" dirty="0"/>
            <a:t>Количество произошедших </a:t>
          </a:r>
          <a:r>
            <a:rPr lang="ru-RU" sz="1600" dirty="0" smtClean="0"/>
            <a:t>    несчастных случаев</a:t>
          </a:r>
          <a:endParaRPr lang="ru-RU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0.17312</cdr:x>
      <cdr:y>0.79014</cdr:y>
    </cdr:from>
    <cdr:to>
      <cdr:x>0.38501</cdr:x>
      <cdr:y>0.87173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CC4B5DB2-BB1B-4C43-A7AB-0CD6BC7898BB}"/>
            </a:ext>
          </a:extLst>
        </cdr:cNvPr>
        <cdr:cNvSpPr txBox="1"/>
      </cdr:nvSpPr>
      <cdr:spPr>
        <a:xfrm xmlns:a="http://schemas.openxmlformats.org/drawingml/2006/main">
          <a:off x="460947" y="3328213"/>
          <a:ext cx="564153" cy="3436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2020</a:t>
          </a:r>
          <a:endParaRPr lang="ru-RU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0.21636</cdr:x>
      <cdr:y>0.05108</cdr:y>
    </cdr:from>
    <cdr:to>
      <cdr:x>1</cdr:x>
      <cdr:y>0.27616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E5BD6706-25D1-4B60-9F10-20E2A3FBF356}"/>
            </a:ext>
          </a:extLst>
        </cdr:cNvPr>
        <cdr:cNvSpPr txBox="1"/>
      </cdr:nvSpPr>
      <cdr:spPr>
        <a:xfrm xmlns:a="http://schemas.openxmlformats.org/drawingml/2006/main">
          <a:off x="576064" y="215160"/>
          <a:ext cx="2086471" cy="9480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аварий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l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473" y="1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r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047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l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473" y="9432047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pPr>
              <a:defRPr/>
            </a:pPr>
            <a:fld id="{4148B9D0-00C0-4D2D-B6C3-F52FCAAF67C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0287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l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473" y="1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r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2950"/>
            <a:ext cx="66262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00" y="4718344"/>
            <a:ext cx="4987876" cy="446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047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l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473" y="9432047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pPr>
              <a:defRPr/>
            </a:pPr>
            <a:fld id="{1D0F2D2C-4F98-4864-80B6-08D4EF75A7D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1917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5080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0207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5319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20447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559017" algn="l" defTabSz="10236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0823" algn="l" defTabSz="10236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2623" algn="l" defTabSz="10236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4430" algn="l" defTabSz="10236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E7FA2-C327-45EE-A1F7-48B2D0F9D2A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65238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19490-6AE2-40D0-AB62-210A768FE2AA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82187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3" y="273844"/>
            <a:ext cx="5800725" cy="43588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AD193-AFA3-4DCF-A877-E26308C63EB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42018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A5D9A-21BC-47A8-AE91-E26E7FC902E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82598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322E5-CB30-478B-9B0E-4DD79FCAB905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33144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6BC17-77E5-4230-BA1D-77060DFAFD3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45035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8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4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4" y="1878808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69420-EBD4-4B1C-9998-20A54FFAD006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1321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4CD6D-2E9B-4A16-A15C-B2782467D834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418302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64F3D-7528-4A13-A88E-3A10A698CC53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416882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38633-E19E-499A-84D4-5699B1CAC724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89125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62A24-B944-460B-A388-9CE5C1B8EA60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97963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5294D5-AF01-4E87-BE9A-E9DA28FCEF1C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59" r:id="rId4"/>
    <p:sldLayoutId id="2147485260" r:id="rId5"/>
    <p:sldLayoutId id="2147485261" r:id="rId6"/>
    <p:sldLayoutId id="2147485262" r:id="rId7"/>
    <p:sldLayoutId id="2147485263" r:id="rId8"/>
    <p:sldLayoutId id="2147485264" r:id="rId9"/>
    <p:sldLayoutId id="2147485265" r:id="rId10"/>
    <p:sldLayoutId id="2147485266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735806"/>
            <a:ext cx="9144000" cy="4407694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" y="735546"/>
            <a:ext cx="2843809" cy="4407954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"/>
            <a:ext cx="9144000" cy="735806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0638" y="2662238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2864445" y="1750629"/>
            <a:ext cx="6300192" cy="102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 lIns="102361" tIns="51180" rIns="102361" bIns="51180">
            <a:spAutoFit/>
            <a:scene3d>
              <a:camera prst="orthographicFront"/>
              <a:lightRig rig="threePt" dir="t"/>
            </a:scene3d>
            <a:sp3d extrusionH="57150">
              <a:extrusionClr>
                <a:schemeClr val="bg2">
                  <a:lumMod val="40000"/>
                  <a:lumOff val="60000"/>
                </a:schemeClr>
              </a:extrusionClr>
            </a:sp3d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000" dirty="0"/>
              <a:t>Основные показатели надзорной деятельности отдела государственного энергетического надзора по Тверской </a:t>
            </a:r>
            <a:r>
              <a:rPr lang="ru-RU" sz="2000" dirty="0" smtClean="0"/>
              <a:t>области </a:t>
            </a:r>
            <a:r>
              <a:rPr lang="en-US" sz="2000" dirty="0" smtClean="0">
                <a:ea typeface="Times New Roman" panose="02020603050405020304" pitchFamily="18" charset="0"/>
              </a:rPr>
              <a:t>II </a:t>
            </a:r>
            <a:r>
              <a:rPr lang="ru-RU" sz="2000" dirty="0">
                <a:ea typeface="Times New Roman" panose="02020603050405020304" pitchFamily="18" charset="0"/>
              </a:rPr>
              <a:t>квартал </a:t>
            </a:r>
            <a:r>
              <a:rPr lang="ru-RU" sz="2000" dirty="0" smtClean="0">
                <a:ea typeface="Times New Roman" panose="02020603050405020304" pitchFamily="18" charset="0"/>
              </a:rPr>
              <a:t>2025 </a:t>
            </a:r>
            <a:r>
              <a:rPr lang="ru-RU" sz="2000" dirty="0">
                <a:ea typeface="Times New Roman" panose="02020603050405020304" pitchFamily="18" charset="0"/>
              </a:rPr>
              <a:t>года</a:t>
            </a:r>
            <a:endParaRPr lang="ru-RU" sz="2000" dirty="0"/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835696" y="4443958"/>
            <a:ext cx="8464550" cy="59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r>
              <a:rPr lang="ru-RU" sz="1600" dirty="0" smtClean="0"/>
              <a:t>25 сентября 2025 </a:t>
            </a:r>
            <a:r>
              <a:rPr lang="ru-RU" sz="1600" dirty="0"/>
              <a:t>года</a:t>
            </a:r>
          </a:p>
          <a:p>
            <a:pPr algn="ctr">
              <a:defRPr/>
            </a:pPr>
            <a:r>
              <a:rPr lang="ru-RU" sz="1600" dirty="0"/>
              <a:t>г. </a:t>
            </a:r>
            <a:r>
              <a:rPr lang="ru-RU" sz="1600" dirty="0" smtClean="0"/>
              <a:t>Тверь</a:t>
            </a:r>
            <a:endParaRPr lang="ru-RU" sz="1600" dirty="0"/>
          </a:p>
        </p:txBody>
      </p:sp>
      <p:sp>
        <p:nvSpPr>
          <p:cNvPr id="4106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735806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6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4112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682" y="2458505"/>
            <a:ext cx="2519363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1</a:t>
            </a:fld>
            <a:endParaRPr lang="en-US" alt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8CF3FDA-5A7E-43F3-8092-84BE47E03A40}"/>
              </a:ext>
            </a:extLst>
          </p:cNvPr>
          <p:cNvSpPr txBox="1"/>
          <p:nvPr/>
        </p:nvSpPr>
        <p:spPr>
          <a:xfrm>
            <a:off x="3206229" y="267439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Ковтунов Илья Вячеславович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2" r="3498" b="1"/>
          <a:stretch/>
        </p:blipFill>
        <p:spPr>
          <a:xfrm>
            <a:off x="158682" y="939540"/>
            <a:ext cx="2537993" cy="11676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5" y="3811220"/>
            <a:ext cx="2678045" cy="100756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2225" y="2650333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2915816" y="0"/>
            <a:ext cx="62281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Общее количество поднадзорных объектов по направлению государственного энергетического надзора</a:t>
            </a:r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395536" y="915566"/>
            <a:ext cx="8748464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>
                <a:solidFill>
                  <a:srgbClr val="0070C0"/>
                </a:solidFill>
              </a:rPr>
              <a:t>Всего на территории Тверской области </a:t>
            </a:r>
            <a:r>
              <a:rPr lang="ru-RU" sz="2000" dirty="0" smtClean="0">
                <a:solidFill>
                  <a:srgbClr val="0070C0"/>
                </a:solidFill>
              </a:rPr>
              <a:t>1148 </a:t>
            </a:r>
            <a:r>
              <a:rPr lang="ru-RU" sz="2000" u="none" strike="noStrike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u="none" strike="noStrike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поднадзорных </a:t>
            </a:r>
            <a:r>
              <a:rPr lang="ru-RU" sz="2000" u="none" strike="noStrike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организаций, из них:</a:t>
            </a: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высокой категории риска </a:t>
            </a:r>
            <a:r>
              <a:rPr lang="ru-RU" sz="2000" dirty="0">
                <a:solidFill>
                  <a:srgbClr val="0070C0"/>
                </a:solidFill>
              </a:rPr>
              <a:t>– </a:t>
            </a:r>
            <a:r>
              <a:rPr lang="ru-RU" sz="2000" dirty="0" smtClean="0">
                <a:solidFill>
                  <a:srgbClr val="0070C0"/>
                </a:solidFill>
              </a:rPr>
              <a:t>16</a:t>
            </a:r>
            <a:endParaRPr lang="ru-RU" sz="2000" dirty="0" smtClean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u="none" strike="noStrike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значительной категории риска – </a:t>
            </a:r>
            <a:r>
              <a:rPr lang="ru-RU" sz="2000" u="none" strike="noStrike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9</a:t>
            </a:r>
            <a:endParaRPr lang="ru-RU" sz="2000" u="none" strike="noStrike" dirty="0" smtClean="0">
              <a:solidFill>
                <a:srgbClr val="0070C0"/>
              </a:solidFill>
              <a:effectLst/>
              <a:latin typeface="Times New Roman" panose="02020603050405020304" pitchFamily="18" charset="0"/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>
                <a:solidFill>
                  <a:srgbClr val="0070C0"/>
                </a:solidFill>
              </a:rPr>
              <a:t>с</a:t>
            </a:r>
            <a:r>
              <a:rPr lang="ru-RU" sz="2000" dirty="0" smtClean="0">
                <a:solidFill>
                  <a:srgbClr val="0070C0"/>
                </a:solidFill>
              </a:rPr>
              <a:t>редней категории </a:t>
            </a:r>
            <a:r>
              <a:rPr lang="ru-RU" sz="2000" dirty="0">
                <a:solidFill>
                  <a:srgbClr val="0070C0"/>
                </a:solidFill>
              </a:rPr>
              <a:t>риска </a:t>
            </a:r>
            <a:r>
              <a:rPr lang="ru-RU" sz="2000" dirty="0" smtClean="0">
                <a:solidFill>
                  <a:srgbClr val="0070C0"/>
                </a:solidFill>
              </a:rPr>
              <a:t>– </a:t>
            </a:r>
            <a:r>
              <a:rPr lang="ru-RU" sz="2000" dirty="0" smtClean="0">
                <a:solidFill>
                  <a:srgbClr val="0070C0"/>
                </a:solidFill>
              </a:rPr>
              <a:t>175</a:t>
            </a:r>
            <a:endParaRPr lang="ru-RU" sz="2000" dirty="0" smtClean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умеренной </a:t>
            </a:r>
            <a:r>
              <a:rPr lang="ru-RU" sz="2000" dirty="0">
                <a:solidFill>
                  <a:srgbClr val="0070C0"/>
                </a:solidFill>
              </a:rPr>
              <a:t>категории риска </a:t>
            </a:r>
            <a:r>
              <a:rPr lang="ru-RU" sz="2000" dirty="0" smtClean="0">
                <a:solidFill>
                  <a:srgbClr val="0070C0"/>
                </a:solidFill>
              </a:rPr>
              <a:t>– </a:t>
            </a:r>
            <a:r>
              <a:rPr lang="ru-RU" sz="2000" dirty="0" smtClean="0">
                <a:solidFill>
                  <a:srgbClr val="0070C0"/>
                </a:solidFill>
              </a:rPr>
              <a:t>819</a:t>
            </a:r>
            <a:endParaRPr lang="ru-RU" sz="2000" dirty="0" smtClean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низкой </a:t>
            </a:r>
            <a:r>
              <a:rPr lang="ru-RU" sz="2000" dirty="0">
                <a:solidFill>
                  <a:srgbClr val="0070C0"/>
                </a:solidFill>
              </a:rPr>
              <a:t>категории риска – </a:t>
            </a:r>
            <a:r>
              <a:rPr lang="ru-RU" sz="2000" dirty="0" smtClean="0">
                <a:solidFill>
                  <a:srgbClr val="0070C0"/>
                </a:solidFill>
              </a:rPr>
              <a:t>129</a:t>
            </a:r>
            <a:endParaRPr lang="ru-RU" sz="2000" dirty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endParaRPr lang="ru-RU" sz="2000" dirty="0" smtClean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endParaRPr lang="ru-RU" sz="2000" dirty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</a:t>
            </a:r>
            <a:endParaRPr lang="ru-RU" sz="2000" u="none" strike="noStrike" dirty="0">
              <a:solidFill>
                <a:srgbClr val="0070C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z="1400" smtClean="0"/>
              <a:pPr>
                <a:defRPr/>
              </a:pPr>
              <a:t>2</a:t>
            </a:fld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439654883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2225" y="2650333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2915816" y="195486"/>
            <a:ext cx="6228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/>
              <a:t>Количество проведённых проверок</a:t>
            </a:r>
            <a:endParaRPr lang="ru-RU" altLang="ru-RU" dirty="0"/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690175344"/>
              </p:ext>
            </p:extLst>
          </p:nvPr>
        </p:nvGraphicFramePr>
        <p:xfrm>
          <a:off x="695296" y="743967"/>
          <a:ext cx="8053168" cy="413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3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423415236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2225" y="2650333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2915816" y="0"/>
            <a:ext cx="62281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1800" dirty="0">
                <a:solidFill>
                  <a:srgbClr val="0000BF"/>
                </a:solidFill>
              </a:rPr>
              <a:t>Основные нарушения, выявленные при подготовке к работе в осенне-зимний период:</a:t>
            </a:r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z="1400" smtClean="0"/>
              <a:pPr>
                <a:defRPr/>
              </a:pPr>
              <a:t>4</a:t>
            </a:fld>
            <a:endParaRPr lang="en-US" altLang="ru-RU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B5F8918-42D6-4552-BF36-8B8F998E5254}"/>
              </a:ext>
            </a:extLst>
          </p:cNvPr>
          <p:cNvSpPr txBox="1"/>
          <p:nvPr/>
        </p:nvSpPr>
        <p:spPr>
          <a:xfrm>
            <a:off x="22225" y="734786"/>
            <a:ext cx="903649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1400" dirty="0">
                <a:solidFill>
                  <a:srgbClr val="0000BF"/>
                </a:solidFill>
              </a:rPr>
              <a:t>Основные </a:t>
            </a:r>
            <a:r>
              <a:rPr lang="ru-RU" altLang="ru-RU" sz="1400" dirty="0" smtClean="0">
                <a:solidFill>
                  <a:srgbClr val="0000BF"/>
                </a:solidFill>
              </a:rPr>
              <a:t>причины </a:t>
            </a:r>
            <a:r>
              <a:rPr lang="ru-RU" altLang="ru-RU" sz="1400" dirty="0">
                <a:solidFill>
                  <a:srgbClr val="0000BF"/>
                </a:solidFill>
              </a:rPr>
              <a:t>неготовности муниципальных </a:t>
            </a:r>
            <a:r>
              <a:rPr lang="ru-RU" altLang="ru-RU" sz="1400" dirty="0" smtClean="0">
                <a:solidFill>
                  <a:srgbClr val="0000BF"/>
                </a:solidFill>
              </a:rPr>
              <a:t>образований, установленные при </a:t>
            </a:r>
            <a:r>
              <a:rPr lang="ru-RU" altLang="ru-RU" sz="1400" dirty="0">
                <a:solidFill>
                  <a:srgbClr val="0000BF"/>
                </a:solidFill>
              </a:rPr>
              <a:t>подготовке </a:t>
            </a:r>
            <a:r>
              <a:rPr lang="ru-RU" altLang="ru-RU" sz="1400" dirty="0" smtClean="0">
                <a:solidFill>
                  <a:srgbClr val="0000BF"/>
                </a:solidFill>
              </a:rPr>
              <a:t>к </a:t>
            </a:r>
            <a:r>
              <a:rPr lang="ru-RU" altLang="ru-RU" sz="1400" dirty="0">
                <a:solidFill>
                  <a:srgbClr val="0000BF"/>
                </a:solidFill>
              </a:rPr>
              <a:t>работе в осенне-зимний период: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400" dirty="0"/>
              <a:t>- </a:t>
            </a: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отсутствие документов, подтверждающих соответствии фактического запаса топлива утвержденным нормативам на всех источниках тепловой энергии;</a:t>
            </a:r>
            <a:endParaRPr lang="ru-RU" sz="14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400" dirty="0" err="1">
                <a:solidFill>
                  <a:srgbClr val="000000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неустраненные</a:t>
            </a: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 предписания;</a:t>
            </a:r>
            <a:endParaRPr lang="ru-RU" sz="14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  <a:cs typeface="Symbol" panose="05050102010706020507" pitchFamily="18" charset="2"/>
              </a:rPr>
              <a:t>эксплуатация теплоэнергетического оборудования сверх ресурса.</a:t>
            </a:r>
            <a:endParaRPr lang="ru-RU" sz="1400" dirty="0">
              <a:solidFill>
                <a:srgbClr val="00000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Symbol" panose="05050102010706020507" pitchFamily="18" charset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4A58BD7-5DD3-4611-A444-3A7748B0453A}"/>
              </a:ext>
            </a:extLst>
          </p:cNvPr>
          <p:cNvSpPr txBox="1"/>
          <p:nvPr/>
        </p:nvSpPr>
        <p:spPr>
          <a:xfrm>
            <a:off x="73273" y="2970649"/>
            <a:ext cx="9036496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</a:rPr>
              <a:t>Основные нарушения выявленные при подготовке предприятий в сфере теплоснабжения к работе в осенне-зимний период: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- несвоевременное проведение </a:t>
            </a: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работ по диагностированию и </a:t>
            </a: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ремонту теплотехнического оборудования;</a:t>
            </a:r>
            <a:endParaRPr lang="ru-RU" sz="11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- отсутствие </a:t>
            </a: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продления срока эксплуатации теплоэнергетического оборудования;</a:t>
            </a:r>
            <a:endParaRPr lang="ru-RU" sz="11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- отсутствие </a:t>
            </a: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режимно-наладочных </a:t>
            </a: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испытаний; </a:t>
            </a:r>
            <a:endParaRPr lang="ru-RU" sz="11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r>
              <a:rPr lang="ru-RU" sz="1400" dirty="0" smtClean="0">
                <a:ea typeface="Times New Roman" panose="02020603050405020304" pitchFamily="18" charset="0"/>
              </a:rPr>
              <a:t>- отсутствие </a:t>
            </a:r>
            <a:r>
              <a:rPr lang="ru-RU" sz="1400" dirty="0">
                <a:ea typeface="Times New Roman" panose="02020603050405020304" pitchFamily="18" charset="0"/>
              </a:rPr>
              <a:t>нормативных запасов резервного топлива </a:t>
            </a:r>
            <a:r>
              <a:rPr lang="ru-RU" sz="1400" dirty="0" smtClean="0">
                <a:ea typeface="Times New Roman" panose="02020603050405020304" pitchFamily="18" charset="0"/>
              </a:rPr>
              <a:t>на источниках тепла</a:t>
            </a:r>
            <a:r>
              <a:rPr lang="ru-RU" sz="1400" dirty="0" smtClean="0">
                <a:solidFill>
                  <a:srgbClr val="000000"/>
                </a:solidFill>
              </a:rPr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35945558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2225" y="2650333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2843213" y="0"/>
            <a:ext cx="630078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600" dirty="0"/>
              <a:t>Оценка готовности муниципальных образований Центрального управления к осенне-зимнему периоду   </a:t>
            </a:r>
            <a:r>
              <a:rPr lang="ru-RU" altLang="ru-RU" sz="1600" dirty="0" smtClean="0"/>
              <a:t>2024 </a:t>
            </a:r>
            <a:r>
              <a:rPr lang="ru-RU" altLang="ru-RU" sz="1600" dirty="0"/>
              <a:t>– </a:t>
            </a:r>
            <a:r>
              <a:rPr lang="ru-RU" altLang="ru-RU" sz="1600" dirty="0" smtClean="0"/>
              <a:t>2025 </a:t>
            </a:r>
            <a:r>
              <a:rPr lang="ru-RU" altLang="ru-RU" sz="1600" dirty="0"/>
              <a:t>гг.</a:t>
            </a:r>
          </a:p>
          <a:p>
            <a:pPr algn="ctr"/>
            <a:endParaRPr lang="ru-RU" altLang="ru-RU" dirty="0"/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5</a:t>
            </a:fld>
            <a:endParaRPr lang="en-US" altLang="ru-RU" dirty="0"/>
          </a:p>
        </p:txBody>
      </p:sp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xmlns="" id="{5197B993-7453-449B-B8A8-0FD3674DB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436808"/>
              </p:ext>
            </p:extLst>
          </p:nvPr>
        </p:nvGraphicFramePr>
        <p:xfrm>
          <a:off x="107503" y="915566"/>
          <a:ext cx="487431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97091234"/>
              </p:ext>
            </p:extLst>
          </p:nvPr>
        </p:nvGraphicFramePr>
        <p:xfrm>
          <a:off x="5364088" y="861774"/>
          <a:ext cx="3151262" cy="372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68646414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143000" y="1"/>
            <a:ext cx="6858000" cy="735806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159669" y="2650331"/>
            <a:ext cx="6858000" cy="35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76771" tIns="38385" rIns="76771" bIns="38385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pic>
        <p:nvPicPr>
          <p:cNvPr id="11269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44054"/>
            <a:ext cx="557213" cy="62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11"/>
          <p:cNvSpPr txBox="1">
            <a:spLocks noChangeArrowheads="1"/>
          </p:cNvSpPr>
          <p:nvPr/>
        </p:nvSpPr>
        <p:spPr bwMode="auto">
          <a:xfrm>
            <a:off x="3251598" y="0"/>
            <a:ext cx="47494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аварийности и травматизма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Тверской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области на период с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2021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2025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гг. 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43000" y="1"/>
            <a:ext cx="2132410" cy="735806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143000" y="735807"/>
            <a:ext cx="6858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810941" y="111990"/>
            <a:ext cx="1313259" cy="53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7" tIns="27004" rIns="54007" bIns="27004">
            <a:spAutoFit/>
          </a:bodyPr>
          <a:lstStyle/>
          <a:p>
            <a:pPr algn="ctr"/>
            <a:r>
              <a:rPr lang="ru-RU" altLang="ru-RU" sz="1050" dirty="0"/>
              <a:t>РОСТЕХНАДЗОР</a:t>
            </a:r>
          </a:p>
          <a:p>
            <a:pPr algn="ctr"/>
            <a:r>
              <a:rPr lang="ru-RU" altLang="ru-RU" sz="1050" dirty="0"/>
              <a:t>Центральное Управление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6</a:t>
            </a:fld>
            <a:endParaRPr lang="en-US" altLang="ru-RU"/>
          </a:p>
        </p:txBody>
      </p:sp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xmlns="" id="{3A1CCB20-6DC6-41D7-B7AB-A314E0D963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420106"/>
              </p:ext>
            </p:extLst>
          </p:nvPr>
        </p:nvGraphicFramePr>
        <p:xfrm>
          <a:off x="1223962" y="800101"/>
          <a:ext cx="4006249" cy="400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3">
            <a:extLst>
              <a:ext uri="{FF2B5EF4-FFF2-40B4-BE49-F238E27FC236}">
                <a16:creationId xmlns:a16="http://schemas.microsoft.com/office/drawing/2014/main" xmlns="" id="{15ACD80D-077B-43E9-BD98-134908965F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326844"/>
              </p:ext>
            </p:extLst>
          </p:nvPr>
        </p:nvGraphicFramePr>
        <p:xfrm>
          <a:off x="5220072" y="735807"/>
          <a:ext cx="2662535" cy="415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143000" y="1"/>
            <a:ext cx="6858000" cy="735806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159669" y="2650331"/>
            <a:ext cx="6858000" cy="35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76771" tIns="38385" rIns="76771" bIns="38385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pic>
        <p:nvPicPr>
          <p:cNvPr id="11269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44054"/>
            <a:ext cx="557213" cy="62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11"/>
          <p:cNvSpPr txBox="1">
            <a:spLocks noChangeArrowheads="1"/>
          </p:cNvSpPr>
          <p:nvPr/>
        </p:nvSpPr>
        <p:spPr bwMode="auto">
          <a:xfrm>
            <a:off x="3251598" y="0"/>
            <a:ext cx="47494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Проверка </a:t>
            </a:r>
            <a:r>
              <a:rPr lang="ru-RU" sz="1600" dirty="0"/>
              <a:t>знаний требований охраны труда и других нормативных документов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43000" y="1"/>
            <a:ext cx="2132410" cy="735806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143000" y="735807"/>
            <a:ext cx="6858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810941" y="111990"/>
            <a:ext cx="1313259" cy="53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7" tIns="27004" rIns="54007" bIns="27004">
            <a:spAutoFit/>
          </a:bodyPr>
          <a:lstStyle/>
          <a:p>
            <a:pPr algn="ctr"/>
            <a:r>
              <a:rPr lang="ru-RU" altLang="ru-RU" sz="1050" dirty="0"/>
              <a:t>РОСТЕХНАДЗОР</a:t>
            </a:r>
          </a:p>
          <a:p>
            <a:pPr algn="ctr"/>
            <a:r>
              <a:rPr lang="ru-RU" altLang="ru-RU" sz="1050" dirty="0"/>
              <a:t>Центральное Управление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7</a:t>
            </a:fld>
            <a:endParaRPr lang="en-US" altLang="ru-RU"/>
          </a:p>
        </p:txBody>
      </p:sp>
      <p:graphicFrame>
        <p:nvGraphicFramePr>
          <p:cNvPr id="11264" name="Диаграмма 11263"/>
          <p:cNvGraphicFramePr/>
          <p:nvPr>
            <p:extLst>
              <p:ext uri="{D42A27DB-BD31-4B8C-83A1-F6EECF244321}">
                <p14:modId xmlns:p14="http://schemas.microsoft.com/office/powerpoint/2010/main" val="21259881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2993375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8316416" y="4882852"/>
            <a:ext cx="827584" cy="260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556" y="735806"/>
            <a:ext cx="9144000" cy="4407694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0638" y="2662237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501805" y="0"/>
            <a:ext cx="47816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/>
              <a:t>Ковтунов Илья Вячеславович</a:t>
            </a:r>
            <a:endParaRPr lang="ru-RU" altLang="ru-RU" sz="2000" dirty="0"/>
          </a:p>
          <a:p>
            <a:pPr algn="ctr"/>
            <a:r>
              <a:rPr lang="ru-RU" altLang="ru-RU" sz="1200" dirty="0"/>
              <a:t>Отдел государственного энергетического </a:t>
            </a:r>
            <a:r>
              <a:rPr lang="ru-RU" altLang="ru-RU" sz="1200" dirty="0" smtClean="0"/>
              <a:t>надзора по Тверской </a:t>
            </a:r>
            <a:r>
              <a:rPr lang="ru-RU" altLang="ru-RU" sz="1200" dirty="0"/>
              <a:t>области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8</a:t>
            </a:fld>
            <a:endParaRPr lang="en-US" altLang="ru-RU" dirty="0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37631</TotalTime>
  <Words>289</Words>
  <Application>Microsoft Office PowerPoint</Application>
  <PresentationFormat>Экран (16:9)</PresentationFormat>
  <Paragraphs>73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3069</cp:revision>
  <cp:lastPrinted>2019-06-20T15:32:15Z</cp:lastPrinted>
  <dcterms:created xsi:type="dcterms:W3CDTF">2000-02-02T11:29:10Z</dcterms:created>
  <dcterms:modified xsi:type="dcterms:W3CDTF">2025-09-08T10:46:38Z</dcterms:modified>
</cp:coreProperties>
</file>